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2" r:id="rId7"/>
    <p:sldId id="260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BE14F-EB8F-6B3F-635F-3B82E5F1A3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DBE243-D1CC-5FBB-3690-B646E09FC0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B47BA7-5690-1D91-175D-73199C3CD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BA48E-6568-4BBF-85EF-DD8BC7A3A15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51185-E39F-5A77-3A90-5FDC918B3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D694A-57BF-687B-E1A4-3FDD11BDC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645FC-5508-4171-976E-E4FDDA8DD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463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8D612-9FDE-9291-8A5E-DEA53EDFB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65C8B-521F-D215-5EF8-80DE30AE3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2CC07-3BB5-15E0-EBBD-474DA2320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BA48E-6568-4BBF-85EF-DD8BC7A3A15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8FF4A-7AB4-458B-9994-8E1C939E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9E19B3-0075-38A4-1814-76C7A6CD0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645FC-5508-4171-976E-E4FDDA8DD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06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8C835-027B-4802-ED14-F7A7DF29A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B44EE5-2884-32D6-7083-84B974959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8618CF-10BD-0102-601D-B8B0B7993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BA48E-6568-4BBF-85EF-DD8BC7A3A15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B48D6-F3A3-7F5F-5D09-DF6547DF1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5111F7-74B0-32E0-0A2C-AA5370507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645FC-5508-4171-976E-E4FDDA8DD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09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122B3-B23E-2AF7-F7A6-686EBD774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1FA89-BBF4-7D3F-47F4-ACFA64DA1F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3B0C1F-F3EA-DC3D-28AA-F0368E7638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E2E454-D9D6-CD6B-09BD-4CC71BD67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BA48E-6568-4BBF-85EF-DD8BC7A3A15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893CDF-0D10-7A33-F847-3C4367FBF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24C88C-0197-AD53-1C3E-19E9EFED5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645FC-5508-4171-976E-E4FDDA8DD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74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61F18-0A7F-81C8-39CA-0C5C27E5C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2B51AD-A8A6-BF09-EE06-B3B55353C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340562-0737-4405-8832-2B2C600ED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EFBDF0-1032-AE34-3F2F-58159EFBC4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469B8-2B86-637F-2355-7D1D27DCAE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932329-4777-E83A-75C4-A8F6AC135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BA48E-6568-4BBF-85EF-DD8BC7A3A15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233C6D-55AD-41F2-9107-B6CA8CB0F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323F5F-A938-73BE-AABB-0E806A812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645FC-5508-4171-976E-E4FDDA8DD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068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C9C3-A109-8162-A495-C86F0D051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022240-FE89-3A35-30AF-6B99698D8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BA48E-6568-4BBF-85EF-DD8BC7A3A15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34CE02-5934-9284-744A-ACE926A7C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900BEF-BF30-D6EB-2F22-BFA4DB9CE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645FC-5508-4171-976E-E4FDDA8DD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2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14FCBA-CEF8-11D4-4E4A-4355D7268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BA48E-6568-4BBF-85EF-DD8BC7A3A15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56F962-EDED-4DCF-14B0-678702295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B007B5-B0E8-C81A-AB6E-E01DEBC6D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645FC-5508-4171-976E-E4FDDA8DD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83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A2F16-4313-DCAC-9870-0B7C1B067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3A7C0-25A3-1D9D-CB23-8172CDB23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20909D-9937-E60F-A2FC-81A3D8802B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5F7553-8756-A4D1-9F31-5D7DD9647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BA48E-6568-4BBF-85EF-DD8BC7A3A15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1ED18E-950F-B890-D5C7-3E660B984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7E6798-4947-67C0-BF64-FE4545525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645FC-5508-4171-976E-E4FDDA8DD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970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C09E8-B62E-99F3-FB86-79A36396E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F588C7-FABB-D185-736A-6949A95E4C3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56D478-04FD-2698-8AD3-483B0F0C80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E605B6-8970-66B0-E604-FF618B52E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BA48E-6568-4BBF-85EF-DD8BC7A3A15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65C245-6059-D8E5-DCC2-F502A6EDC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2046F1-C195-00A2-59CC-12ABB5876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645FC-5508-4171-976E-E4FDDA8DD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746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6DBEE-AC57-C997-2355-026EFFF52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D58B5A-5E31-5880-E3B9-C59404FAF5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6728FA-95F2-9E85-B058-28BF826E0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BA48E-6568-4BBF-85EF-DD8BC7A3A15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DDE70-8EB8-1495-398E-B013EE19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92D2EF-784A-67E6-B123-94F64FE1F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645FC-5508-4171-976E-E4FDDA8DD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470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1FEDC3-8313-31B1-E36C-80C9E65700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4F7186-519A-4B4D-F993-B8447B8554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BBC4E-D563-14BB-22F5-FD871B660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BA48E-6568-4BBF-85EF-DD8BC7A3A15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F0C3A-67F1-5FA7-9636-478BB6B6B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D96EF-3E36-FB60-A908-7F78FDD0B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645FC-5508-4171-976E-E4FDDA8DD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27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894E42-56F9-823C-D264-2904A65F1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5C7A51-7535-0A31-1F6C-AEA0B90FBE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B7887-1BDD-C73A-F986-5866380F35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BA48E-6568-4BBF-85EF-DD8BC7A3A15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B1E18-92C0-F071-9583-591DA07A46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1E82F-4A85-8CC0-0D47-7FB8F455B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645FC-5508-4171-976E-E4FDDA8DD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634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B57E4-5EB2-45A8-CA20-27BFBEFEEC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Tes</a:t>
            </a:r>
            <a:r>
              <a:rPr lang="en-US" dirty="0"/>
              <a:t> </a:t>
            </a:r>
            <a:r>
              <a:rPr lang="en-US" dirty="0" err="1"/>
              <a:t>Psikologi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F5F8F7-AE51-1ABC-33D0-4AE425CB2A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Oleh Mugiatno </a:t>
            </a:r>
            <a:r>
              <a:rPr lang="en-US" dirty="0" err="1"/>
              <a:t>Sumbodo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373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6E87E-C88D-BFB1-7BEF-5B9898F37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Tes</a:t>
            </a:r>
            <a:r>
              <a:rPr lang="en-US" dirty="0"/>
              <a:t> </a:t>
            </a:r>
            <a:r>
              <a:rPr lang="en-US" dirty="0" err="1"/>
              <a:t>Psikologi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52BE4-3B02-AC3F-9F2F-E51F756A5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err="1"/>
              <a:t>Tes</a:t>
            </a:r>
            <a:r>
              <a:rPr lang="en-US" altLang="en-US" dirty="0"/>
              <a:t> </a:t>
            </a:r>
            <a:r>
              <a:rPr lang="en-US" altLang="en-US" dirty="0" err="1"/>
              <a:t>berarti</a:t>
            </a:r>
            <a:r>
              <a:rPr lang="en-US" altLang="en-US" dirty="0"/>
              <a:t> </a:t>
            </a:r>
            <a:r>
              <a:rPr lang="en-US" altLang="en-US" dirty="0" err="1"/>
              <a:t>suatu</a:t>
            </a:r>
            <a:r>
              <a:rPr lang="en-US" altLang="en-US" dirty="0"/>
              <a:t> </a:t>
            </a:r>
            <a:r>
              <a:rPr lang="en-US" altLang="en-US" dirty="0" err="1"/>
              <a:t>prosedur</a:t>
            </a:r>
            <a:r>
              <a:rPr lang="en-US" altLang="en-US" dirty="0"/>
              <a:t> </a:t>
            </a:r>
            <a:r>
              <a:rPr lang="en-US" altLang="en-US" dirty="0" err="1"/>
              <a:t>standar</a:t>
            </a:r>
            <a:r>
              <a:rPr lang="en-US" altLang="en-US" dirty="0"/>
              <a:t> </a:t>
            </a:r>
            <a:r>
              <a:rPr lang="en-US" altLang="en-US" dirty="0" err="1"/>
              <a:t>untuk</a:t>
            </a:r>
            <a:r>
              <a:rPr lang="en-US" altLang="en-US" dirty="0"/>
              <a:t> </a:t>
            </a:r>
            <a:r>
              <a:rPr lang="en-US" altLang="en-US" dirty="0" err="1"/>
              <a:t>mengukur</a:t>
            </a:r>
            <a:r>
              <a:rPr lang="en-US" altLang="en-US" dirty="0"/>
              <a:t> </a:t>
            </a:r>
            <a:r>
              <a:rPr lang="en-US" altLang="en-US" dirty="0" err="1"/>
              <a:t>secara</a:t>
            </a:r>
            <a:r>
              <a:rPr lang="en-US" altLang="en-US" dirty="0"/>
              <a:t> </a:t>
            </a:r>
            <a:r>
              <a:rPr lang="en-US" altLang="en-US" dirty="0" err="1"/>
              <a:t>kuantitatif</a:t>
            </a:r>
            <a:r>
              <a:rPr lang="en-US" altLang="en-US" dirty="0"/>
              <a:t> (</a:t>
            </a:r>
            <a:r>
              <a:rPr lang="en-US" altLang="en-US" dirty="0" err="1"/>
              <a:t>skor</a:t>
            </a:r>
            <a:r>
              <a:rPr lang="en-US" altLang="en-US" dirty="0"/>
              <a:t>) </a:t>
            </a:r>
            <a:r>
              <a:rPr lang="pt-BR" altLang="en-US" dirty="0"/>
              <a:t>maupun kualitatif (evaluasi) satu / beberapa aspek atribut psikologis dengan </a:t>
            </a:r>
            <a:r>
              <a:rPr lang="en-US" altLang="en-US" dirty="0" err="1"/>
              <a:t>menggunakan</a:t>
            </a:r>
            <a:r>
              <a:rPr lang="en-US" altLang="en-US" dirty="0"/>
              <a:t> sample </a:t>
            </a:r>
            <a:r>
              <a:rPr lang="en-US" altLang="en-US" dirty="0" err="1"/>
              <a:t>perilaku</a:t>
            </a:r>
            <a:r>
              <a:rPr lang="en-US" altLang="en-US" dirty="0"/>
              <a:t> verbal </a:t>
            </a:r>
            <a:r>
              <a:rPr lang="en-US" altLang="en-US" dirty="0" err="1"/>
              <a:t>maupun</a:t>
            </a:r>
            <a:r>
              <a:rPr lang="en-US" altLang="en-US" dirty="0"/>
              <a:t> non verbal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928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CE5E2-4B72-F673-DD6F-FCE7EE949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Tes</a:t>
            </a:r>
            <a:r>
              <a:rPr lang="en-US" dirty="0"/>
              <a:t> </a:t>
            </a:r>
            <a:r>
              <a:rPr lang="en-US" dirty="0" err="1"/>
              <a:t>Psikologi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4154C-1276-4736-D10A-C569E1411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Allworth &amp; Passmore, (2008) </a:t>
            </a:r>
            <a:r>
              <a:rPr lang="en-US" dirty="0" err="1"/>
              <a:t>tes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pengukuran</a:t>
            </a:r>
            <a:r>
              <a:rPr lang="en-US" dirty="0"/>
              <a:t> yang </a:t>
            </a:r>
            <a:r>
              <a:rPr lang="en-US" dirty="0" err="1"/>
              <a:t>berstandar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sejumlah</a:t>
            </a:r>
            <a:r>
              <a:rPr lang="en-US" dirty="0"/>
              <a:t> </a:t>
            </a:r>
            <a:r>
              <a:rPr lang="en-US" dirty="0" err="1"/>
              <a:t>atribut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3271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D6CC2-5AF3-B182-6E6B-6E6DD7F3D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Tujuan </a:t>
            </a:r>
            <a:r>
              <a:rPr lang="en-US" b="1" dirty="0" err="1"/>
              <a:t>Tes</a:t>
            </a:r>
            <a:r>
              <a:rPr lang="en-US" b="1" dirty="0"/>
              <a:t> </a:t>
            </a:r>
            <a:r>
              <a:rPr lang="en-US" b="1" dirty="0" err="1"/>
              <a:t>Psikologi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C24BD-4B8B-0700-24EF-2F2D8A6D0E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50863" indent="-514350">
              <a:buClr>
                <a:schemeClr val="tx1"/>
              </a:buClr>
              <a:buSzPct val="100000"/>
              <a:buFont typeface="Franklin Gothic Book" panose="020B0503020102020204" pitchFamily="34" charset="0"/>
              <a:buAutoNum type="arabicPeriod"/>
            </a:pP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Membandingkan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dua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aspek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atribut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psikologis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individu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sama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. Misal :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Membandingkan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kemampuan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Bahasa dan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kemampuan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bekerja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bilangan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individu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</a:p>
          <a:p>
            <a:pPr marL="550863" indent="-514350">
              <a:buClr>
                <a:schemeClr val="tx1"/>
              </a:buClr>
              <a:buSzPct val="100000"/>
              <a:buFont typeface="Franklin Gothic Book" panose="020B0503020102020204" pitchFamily="34" charset="0"/>
              <a:buAutoNum type="arabicPeriod"/>
            </a:pP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Membandingkan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individu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berbeda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aspek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atribut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psikologis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sama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. Misal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membandingkan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inteligensi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siswa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kelas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343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4B952-06D0-E389-9908-B0B7E0F1E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PERMASALAHAN TES PSIKOLOGI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0D59A-BA8A-66CC-786F-07106372B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spcBef>
                <a:spcPct val="0"/>
              </a:spcBef>
              <a:buFont typeface="+mj-lt"/>
              <a:buAutoNum type="arabicPeriod"/>
            </a:pPr>
            <a:r>
              <a:rPr lang="sv-SE" altLang="en-US" i="1" dirty="0">
                <a:cs typeface="Times New Roman" panose="02020603050405020304" pitchFamily="18" charset="0"/>
              </a:rPr>
              <a:t>Tidak ada pendekatan tunggal dalam pengukuran konstrak apapun yang dapat diterima secara universal.</a:t>
            </a:r>
            <a:endParaRPr lang="en-US" altLang="en-US" dirty="0">
              <a:cs typeface="Times New Roman" panose="02020603050405020304" pitchFamily="18" charset="0"/>
            </a:endParaRPr>
          </a:p>
          <a:p>
            <a:pPr marL="514350" indent="-514350" algn="just">
              <a:spcBef>
                <a:spcPct val="0"/>
              </a:spcBef>
              <a:buFont typeface="+mj-lt"/>
              <a:buAutoNum type="arabicPeriod"/>
            </a:pPr>
            <a:r>
              <a:rPr lang="en-US" altLang="en-US" i="1" dirty="0" err="1">
                <a:cs typeface="Times New Roman" panose="02020603050405020304" pitchFamily="18" charset="0"/>
              </a:rPr>
              <a:t>Pengukuran</a:t>
            </a:r>
            <a:r>
              <a:rPr lang="en-US" altLang="en-US" i="1" dirty="0">
                <a:cs typeface="Times New Roman" panose="02020603050405020304" pitchFamily="18" charset="0"/>
              </a:rPr>
              <a:t> </a:t>
            </a:r>
            <a:r>
              <a:rPr lang="en-US" altLang="en-US" i="1" dirty="0" err="1">
                <a:cs typeface="Times New Roman" panose="02020603050405020304" pitchFamily="18" charset="0"/>
              </a:rPr>
              <a:t>psikologis</a:t>
            </a:r>
            <a:r>
              <a:rPr lang="en-US" altLang="en-US" i="1" dirty="0">
                <a:cs typeface="Times New Roman" panose="02020603050405020304" pitchFamily="18" charset="0"/>
              </a:rPr>
              <a:t> pada </a:t>
            </a:r>
            <a:r>
              <a:rPr lang="en-US" altLang="en-US" i="1" dirty="0" err="1">
                <a:cs typeface="Times New Roman" panose="02020603050405020304" pitchFamily="18" charset="0"/>
              </a:rPr>
              <a:t>umumnya</a:t>
            </a:r>
            <a:r>
              <a:rPr lang="en-US" altLang="en-US" i="1" dirty="0">
                <a:cs typeface="Times New Roman" panose="02020603050405020304" pitchFamily="18" charset="0"/>
              </a:rPr>
              <a:t> </a:t>
            </a:r>
            <a:r>
              <a:rPr lang="en-US" altLang="en-US" i="1" dirty="0" err="1">
                <a:cs typeface="Times New Roman" panose="02020603050405020304" pitchFamily="18" charset="0"/>
              </a:rPr>
              <a:t>didasarkan</a:t>
            </a:r>
            <a:r>
              <a:rPr lang="en-US" altLang="en-US" i="1" dirty="0">
                <a:cs typeface="Times New Roman" panose="02020603050405020304" pitchFamily="18" charset="0"/>
              </a:rPr>
              <a:t> pada sample </a:t>
            </a:r>
            <a:r>
              <a:rPr lang="en-US" altLang="en-US" i="1" dirty="0" err="1">
                <a:cs typeface="Times New Roman" panose="02020603050405020304" pitchFamily="18" charset="0"/>
              </a:rPr>
              <a:t>perilaku</a:t>
            </a:r>
            <a:r>
              <a:rPr lang="en-US" altLang="en-US" i="1" dirty="0">
                <a:cs typeface="Times New Roman" panose="02020603050405020304" pitchFamily="18" charset="0"/>
              </a:rPr>
              <a:t> yang </a:t>
            </a:r>
            <a:r>
              <a:rPr lang="en-US" altLang="en-US" i="1" dirty="0" err="1">
                <a:cs typeface="Times New Roman" panose="02020603050405020304" pitchFamily="18" charset="0"/>
              </a:rPr>
              <a:t>jumlahnya</a:t>
            </a:r>
            <a:r>
              <a:rPr lang="en-US" altLang="en-US" i="1" dirty="0">
                <a:cs typeface="Times New Roman" panose="02020603050405020304" pitchFamily="18" charset="0"/>
              </a:rPr>
              <a:t> </a:t>
            </a:r>
            <a:r>
              <a:rPr lang="en-US" altLang="en-US" i="1" dirty="0" err="1">
                <a:cs typeface="Times New Roman" panose="02020603050405020304" pitchFamily="18" charset="0"/>
              </a:rPr>
              <a:t>terbatas</a:t>
            </a:r>
            <a:r>
              <a:rPr lang="en-US" altLang="en-US" i="1" dirty="0">
                <a:cs typeface="Times New Roman" panose="02020603050405020304" pitchFamily="18" charset="0"/>
              </a:rPr>
              <a:t>.</a:t>
            </a:r>
            <a:endParaRPr lang="en-US" altLang="en-US" dirty="0"/>
          </a:p>
          <a:p>
            <a:pPr marL="514350" indent="-514350" algn="just">
              <a:spcBef>
                <a:spcPct val="0"/>
              </a:spcBef>
              <a:buFont typeface="+mj-lt"/>
              <a:buAutoNum type="arabicPeriod"/>
            </a:pPr>
            <a:r>
              <a:rPr lang="sv-SE" altLang="en-US" i="1" dirty="0">
                <a:cs typeface="Times New Roman" panose="02020603050405020304" pitchFamily="18" charset="0"/>
              </a:rPr>
              <a:t>Pengukuran selalu mungkin mengandung error.</a:t>
            </a:r>
            <a:endParaRPr lang="en-US" altLang="en-US" dirty="0"/>
          </a:p>
          <a:p>
            <a:pPr marL="514350" indent="-514350" algn="just">
              <a:spcBef>
                <a:spcPct val="0"/>
              </a:spcBef>
              <a:buFont typeface="+mj-lt"/>
              <a:buAutoNum type="arabicPeriod"/>
            </a:pPr>
            <a:r>
              <a:rPr lang="sv-SE" altLang="en-US" i="1" dirty="0">
                <a:cs typeface="Times New Roman" panose="02020603050405020304" pitchFamily="18" charset="0"/>
              </a:rPr>
              <a:t>Satuan dalam skala pengukuran tidak dapat didefinisikan dengan baik.</a:t>
            </a:r>
            <a:endParaRPr lang="en-US" altLang="en-US" dirty="0"/>
          </a:p>
          <a:p>
            <a:pPr marL="514350" indent="-514350" algn="just">
              <a:spcBef>
                <a:spcPct val="0"/>
              </a:spcBef>
              <a:buFont typeface="+mj-lt"/>
              <a:buAutoNum type="arabicPeriod"/>
            </a:pPr>
            <a:r>
              <a:rPr lang="sv-SE" altLang="en-US" i="1" dirty="0">
                <a:cs typeface="Times New Roman" panose="02020603050405020304" pitchFamily="18" charset="0"/>
              </a:rPr>
              <a:t>Konstrak psikologis tidak dapat didefinisikan secara operasional semata tapi harus pula menampakkan hubungan dengan konstrak atau fenomena lain yang dapat diamati.</a:t>
            </a:r>
            <a:endParaRPr lang="sv-SE" alt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135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C1A53-C291-C10E-A2B3-320DD4989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PERFORMANSI MAKSIMAL VS PERFORMASIONAL TIPIKAL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AE4C10-4C56-F96F-CCF4-CD50CC6848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A52147-0A73-3558-5855-DF78B4C7988B}"/>
              </a:ext>
            </a:extLst>
          </p:cNvPr>
          <p:cNvSpPr/>
          <p:nvPr/>
        </p:nvSpPr>
        <p:spPr>
          <a:xfrm>
            <a:off x="4392118" y="2413416"/>
            <a:ext cx="3357797" cy="101558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Tes</a:t>
            </a:r>
            <a:r>
              <a:rPr lang="en-US" dirty="0"/>
              <a:t> </a:t>
            </a:r>
            <a:r>
              <a:rPr lang="en-US" dirty="0" err="1"/>
              <a:t>Psikologi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D75E7B-0F9B-9D41-935C-3CA21B5FE5FF}"/>
              </a:ext>
            </a:extLst>
          </p:cNvPr>
          <p:cNvSpPr/>
          <p:nvPr/>
        </p:nvSpPr>
        <p:spPr>
          <a:xfrm>
            <a:off x="2053652" y="4586990"/>
            <a:ext cx="3087974" cy="97436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PERFORMANSI MAKSIMAL</a:t>
            </a:r>
          </a:p>
          <a:p>
            <a:pPr algn="ctr"/>
            <a:r>
              <a:rPr lang="en-US" dirty="0"/>
              <a:t>(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5335BF-A2DB-2C2B-A726-DA89C717FC3F}"/>
              </a:ext>
            </a:extLst>
          </p:cNvPr>
          <p:cNvSpPr/>
          <p:nvPr/>
        </p:nvSpPr>
        <p:spPr>
          <a:xfrm>
            <a:off x="7050374" y="4586989"/>
            <a:ext cx="3087974" cy="97436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PERFORMASIONAL TIPIKAL</a:t>
            </a:r>
          </a:p>
          <a:p>
            <a:pPr algn="ctr"/>
            <a:r>
              <a:rPr lang="en-US" dirty="0"/>
              <a:t>(</a:t>
            </a:r>
            <a:r>
              <a:rPr lang="en-US" dirty="0" err="1"/>
              <a:t>Bentuk-bentuk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43269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ECABE-87A0-9233-DEDD-9673A226B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PERFORMANSI MAKSIMAL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83E22-2E14-B8CF-4C6F-ABB090A17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PERFORMANSI MAKSIMAL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Performansi</a:t>
            </a:r>
            <a:r>
              <a:rPr lang="en-US" dirty="0"/>
              <a:t> </a:t>
            </a:r>
            <a:r>
              <a:rPr lang="en-US" dirty="0" err="1"/>
              <a:t>terbaik</a:t>
            </a:r>
            <a:r>
              <a:rPr lang="en-US" dirty="0"/>
              <a:t> yang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diperhatikan</a:t>
            </a:r>
            <a:r>
              <a:rPr lang="en-US" dirty="0"/>
              <a:t> oleh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respon</a:t>
            </a:r>
            <a:r>
              <a:rPr lang="en-US" dirty="0"/>
              <a:t> </a:t>
            </a:r>
            <a:r>
              <a:rPr lang="en-US" dirty="0" err="1"/>
              <a:t>aitem-aitem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tes</a:t>
            </a:r>
            <a:r>
              <a:rPr lang="en-US" dirty="0"/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4ACBE-DC0C-2928-B52D-59F82834FA3C}"/>
              </a:ext>
            </a:extLst>
          </p:cNvPr>
          <p:cNvSpPr/>
          <p:nvPr/>
        </p:nvSpPr>
        <p:spPr>
          <a:xfrm>
            <a:off x="974361" y="3642610"/>
            <a:ext cx="3537678" cy="10193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PERFORMANSI MAKSIMAL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336EF62-4A05-49CF-4FC2-96B6E250EA49}"/>
              </a:ext>
            </a:extLst>
          </p:cNvPr>
          <p:cNvCxnSpPr/>
          <p:nvPr/>
        </p:nvCxnSpPr>
        <p:spPr>
          <a:xfrm>
            <a:off x="4631961" y="4092315"/>
            <a:ext cx="26982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2BC99E65-992A-8482-0B94-1BA4F0623166}"/>
              </a:ext>
            </a:extLst>
          </p:cNvPr>
          <p:cNvSpPr/>
          <p:nvPr/>
        </p:nvSpPr>
        <p:spPr>
          <a:xfrm>
            <a:off x="7450112" y="3612630"/>
            <a:ext cx="3537678" cy="10193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kognitif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510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BB678-8274-40F0-A9A7-6195D9032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PERFORMANSI MAKSIMAL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988FC-F48F-A5DE-C5CC-D6F905A729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Tes</a:t>
            </a:r>
            <a:r>
              <a:rPr lang="en-US" dirty="0"/>
              <a:t> </a:t>
            </a:r>
            <a:r>
              <a:rPr lang="en-US" dirty="0" err="1"/>
              <a:t>Inteligensi</a:t>
            </a:r>
            <a:r>
              <a:rPr lang="en-US" dirty="0"/>
              <a:t>  = WBIS, WISC, CFIT</a:t>
            </a:r>
          </a:p>
          <a:p>
            <a:pPr marL="0" indent="0">
              <a:buNone/>
            </a:pPr>
            <a:r>
              <a:rPr lang="en-US" dirty="0" err="1"/>
              <a:t>Tes</a:t>
            </a:r>
            <a:r>
              <a:rPr lang="en-US" dirty="0"/>
              <a:t> Bakat = DAT, FACT, TKD</a:t>
            </a:r>
          </a:p>
          <a:p>
            <a:pPr marL="0" indent="0">
              <a:buNone/>
            </a:pPr>
            <a:r>
              <a:rPr lang="en-US" dirty="0" err="1"/>
              <a:t>Tes</a:t>
            </a:r>
            <a:r>
              <a:rPr lang="en-US" dirty="0"/>
              <a:t> </a:t>
            </a:r>
            <a:r>
              <a:rPr lang="en-US" dirty="0" err="1"/>
              <a:t>Prestasi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= </a:t>
            </a:r>
            <a:r>
              <a:rPr lang="en-US" dirty="0" err="1"/>
              <a:t>Ujian</a:t>
            </a:r>
            <a:r>
              <a:rPr lang="en-US" dirty="0"/>
              <a:t> Semester, </a:t>
            </a:r>
            <a:r>
              <a:rPr lang="en-US" dirty="0" err="1"/>
              <a:t>Ujian</a:t>
            </a:r>
            <a:r>
              <a:rPr lang="en-US" dirty="0"/>
              <a:t> Nasional, </a:t>
            </a:r>
          </a:p>
          <a:p>
            <a:pPr marL="0" indent="0">
              <a:buNone/>
            </a:pPr>
            <a:r>
              <a:rPr lang="en-US" dirty="0" err="1"/>
              <a:t>Tes</a:t>
            </a:r>
            <a:r>
              <a:rPr lang="en-US" dirty="0"/>
              <a:t> </a:t>
            </a:r>
            <a:r>
              <a:rPr lang="en-US" dirty="0" err="1"/>
              <a:t>mengungkap</a:t>
            </a:r>
            <a:r>
              <a:rPr lang="en-US" dirty="0"/>
              <a:t> </a:t>
            </a:r>
            <a:r>
              <a:rPr lang="en-US" dirty="0" err="1"/>
              <a:t>Tes</a:t>
            </a:r>
            <a:r>
              <a:rPr lang="en-US" dirty="0"/>
              <a:t> </a:t>
            </a:r>
            <a:r>
              <a:rPr lang="en-US" dirty="0" err="1"/>
              <a:t>Potensial</a:t>
            </a:r>
            <a:r>
              <a:rPr lang="en-US" dirty="0"/>
              <a:t> Akademik =PAPS, TPA, SBMPTN)</a:t>
            </a:r>
          </a:p>
        </p:txBody>
      </p:sp>
    </p:spTree>
    <p:extLst>
      <p:ext uri="{BB962C8B-B14F-4D97-AF65-F5344CB8AC3E}">
        <p14:creationId xmlns:p14="http://schemas.microsoft.com/office/powerpoint/2010/main" val="543175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28BD0-A97E-4A05-4571-A17D3A8D6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PERFORMANSI TIPIKAL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4543E-2108-50E3-4B72-7E46ACBAC7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/>
              <a:t>PERFORMANSI TIPIKAL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performansi</a:t>
            </a:r>
            <a:r>
              <a:rPr lang="en-US" dirty="0"/>
              <a:t> yang </a:t>
            </a:r>
            <a:r>
              <a:rPr lang="en-US" dirty="0" err="1"/>
              <a:t>ditampakkan</a:t>
            </a:r>
            <a:r>
              <a:rPr lang="en-US" dirty="0"/>
              <a:t> oleh </a:t>
            </a:r>
            <a:r>
              <a:rPr lang="en-US" dirty="0" err="1"/>
              <a:t>inividu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proyeksi</a:t>
            </a:r>
            <a:r>
              <a:rPr lang="en-US" dirty="0"/>
              <a:t> </a:t>
            </a:r>
            <a:r>
              <a:rPr lang="en-US" dirty="0" err="1"/>
              <a:t>unik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kepribadian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indicator </a:t>
            </a:r>
            <a:r>
              <a:rPr lang="en-US" dirty="0" err="1"/>
              <a:t>perilaku</a:t>
            </a:r>
            <a:r>
              <a:rPr lang="en-US" dirty="0"/>
              <a:t> yang </a:t>
            </a:r>
            <a:r>
              <a:rPr lang="en-US" dirty="0" err="1"/>
              <a:t>diperlihatkannya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kecenderungan</a:t>
            </a:r>
            <a:r>
              <a:rPr lang="en-US" dirty="0"/>
              <a:t> </a:t>
            </a:r>
            <a:r>
              <a:rPr lang="en-US" dirty="0" err="1"/>
              <a:t>umumdirinya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menghadapi</a:t>
            </a:r>
            <a:r>
              <a:rPr lang="en-US" dirty="0"/>
              <a:t> </a:t>
            </a:r>
            <a:r>
              <a:rPr lang="en-US" dirty="0" err="1"/>
              <a:t>situasi</a:t>
            </a:r>
            <a:r>
              <a:rPr lang="en-US" dirty="0"/>
              <a:t> </a:t>
            </a:r>
            <a:r>
              <a:rPr lang="en-US" dirty="0" err="1"/>
              <a:t>tertentu</a:t>
            </a: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092BBE-F5D3-94FB-A036-EA2078AD1398}"/>
              </a:ext>
            </a:extLst>
          </p:cNvPr>
          <p:cNvSpPr/>
          <p:nvPr/>
        </p:nvSpPr>
        <p:spPr>
          <a:xfrm>
            <a:off x="974361" y="3987384"/>
            <a:ext cx="3762531" cy="86942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PERFORMANSI TIPIKAL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0282CD-0A65-D0B0-7218-E4779F00972B}"/>
              </a:ext>
            </a:extLst>
          </p:cNvPr>
          <p:cNvSpPr/>
          <p:nvPr/>
        </p:nvSpPr>
        <p:spPr>
          <a:xfrm>
            <a:off x="6927954" y="3987383"/>
            <a:ext cx="3762531" cy="86942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Kepribadian</a:t>
            </a:r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58F68CA-7FE3-49DE-DE84-7C1EB07F7250}"/>
              </a:ext>
            </a:extLst>
          </p:cNvPr>
          <p:cNvCxnSpPr/>
          <p:nvPr/>
        </p:nvCxnSpPr>
        <p:spPr>
          <a:xfrm>
            <a:off x="4736892" y="4422098"/>
            <a:ext cx="20086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3410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ACD9F-B29B-379F-D7FF-C1E82FD3E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Tes</a:t>
            </a:r>
            <a:r>
              <a:rPr lang="en-US" dirty="0"/>
              <a:t> </a:t>
            </a:r>
            <a:r>
              <a:rPr lang="en-US" dirty="0" err="1"/>
              <a:t>Performansi</a:t>
            </a:r>
            <a:r>
              <a:rPr lang="en-US" dirty="0"/>
              <a:t> </a:t>
            </a:r>
            <a:r>
              <a:rPr lang="en-US" dirty="0" err="1"/>
              <a:t>Tipikal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96E94-1936-FD31-103F-2495A45B6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Tes</a:t>
            </a:r>
            <a:r>
              <a:rPr lang="en-US" dirty="0"/>
              <a:t> </a:t>
            </a:r>
            <a:r>
              <a:rPr lang="en-US" dirty="0" err="1"/>
              <a:t>Kepribadian</a:t>
            </a:r>
            <a:r>
              <a:rPr lang="en-US" dirty="0"/>
              <a:t> = </a:t>
            </a:r>
            <a:r>
              <a:rPr lang="en-US" dirty="0" err="1"/>
              <a:t>Tes</a:t>
            </a:r>
            <a:r>
              <a:rPr lang="en-US" dirty="0"/>
              <a:t> </a:t>
            </a:r>
            <a:r>
              <a:rPr lang="en-US" dirty="0" err="1"/>
              <a:t>Roschach</a:t>
            </a:r>
            <a:r>
              <a:rPr lang="en-US" dirty="0"/>
              <a:t>, </a:t>
            </a:r>
            <a:r>
              <a:rPr lang="en-US" dirty="0" err="1"/>
              <a:t>Wartegg</a:t>
            </a:r>
            <a:r>
              <a:rPr lang="en-US" dirty="0"/>
              <a:t>, TAT</a:t>
            </a:r>
          </a:p>
          <a:p>
            <a:pPr marL="0" indent="0">
              <a:buNone/>
            </a:pPr>
            <a:r>
              <a:rPr lang="en-US" dirty="0"/>
              <a:t>Skala – Skala </a:t>
            </a:r>
            <a:r>
              <a:rPr lang="en-US" dirty="0" err="1"/>
              <a:t>Sikap</a:t>
            </a:r>
            <a:r>
              <a:rPr lang="en-US" dirty="0"/>
              <a:t>, </a:t>
            </a:r>
            <a:r>
              <a:rPr lang="en-US"/>
              <a:t>inventori</a:t>
            </a:r>
          </a:p>
        </p:txBody>
      </p:sp>
    </p:spTree>
    <p:extLst>
      <p:ext uri="{BB962C8B-B14F-4D97-AF65-F5344CB8AC3E}">
        <p14:creationId xmlns:p14="http://schemas.microsoft.com/office/powerpoint/2010/main" val="4260381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307</Words>
  <Application>Microsoft Office PowerPoint</Application>
  <PresentationFormat>Widescreen</PresentationFormat>
  <Paragraphs>38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Franklin Gothic Book</vt:lpstr>
      <vt:lpstr>Times New Roman</vt:lpstr>
      <vt:lpstr>Office Theme</vt:lpstr>
      <vt:lpstr>Tes Psikologi</vt:lpstr>
      <vt:lpstr>Tes Psikologi</vt:lpstr>
      <vt:lpstr>Tes Psikologi</vt:lpstr>
      <vt:lpstr>Tujuan Tes Psikologi</vt:lpstr>
      <vt:lpstr>PERMASALAHAN TES PSIKOLOGI</vt:lpstr>
      <vt:lpstr>PERFORMANSI MAKSIMAL VS PERFORMASIONAL TIPIKAL</vt:lpstr>
      <vt:lpstr>PERFORMANSI MAKSIMAL</vt:lpstr>
      <vt:lpstr>Contoh PERFORMANSI MAKSIMAL </vt:lpstr>
      <vt:lpstr>PERFORMANSI TIPIKAL</vt:lpstr>
      <vt:lpstr>Contoh Tes Performansi Tipikal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Mugiatno</dc:creator>
  <cp:lastModifiedBy>Mugiatno</cp:lastModifiedBy>
  <cp:revision>1</cp:revision>
  <dcterms:created xsi:type="dcterms:W3CDTF">2026-10-15T03:00:13Z</dcterms:created>
  <dcterms:modified xsi:type="dcterms:W3CDTF">2026-10-15T03:00:58Z</dcterms:modified>
</cp:coreProperties>
</file>